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75" r:id="rId3"/>
    <p:sldId id="276" r:id="rId4"/>
    <p:sldId id="277" r:id="rId5"/>
    <p:sldId id="260" r:id="rId6"/>
    <p:sldId id="261" r:id="rId7"/>
    <p:sldId id="273" r:id="rId8"/>
    <p:sldId id="263" r:id="rId9"/>
    <p:sldId id="278" r:id="rId10"/>
    <p:sldId id="257" r:id="rId11"/>
    <p:sldId id="259" r:id="rId12"/>
    <p:sldId id="258" r:id="rId13"/>
    <p:sldId id="279" r:id="rId14"/>
    <p:sldId id="267" r:id="rId15"/>
    <p:sldId id="266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7380A-5A44-4F2C-B276-CCB57DEBE2E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E37F-BB8D-4A82-AB95-CAF600E6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6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E37F-BB8D-4A82-AB95-CAF600E6AF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6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3FD0-AF63-49CC-96FA-56FBAEE9573B}" type="datetime1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47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A2BD-4C63-4CA9-B21F-DF8EDC5232EF}" type="datetime1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CB09-5526-4D50-A640-41A52D253446}" type="datetime1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3F7F-3E1E-4523-89E2-B129EC342AC0}" type="datetime1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5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25C9-529E-4C9D-A34F-3E7F648EF9BF}" type="datetime1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2E49-B9E5-4A28-99C9-C7F951CF4FD6}" type="datetime1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99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78711-3E10-4438-B1D2-46FF8F4E2321}" type="datetime1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6FBA-3919-47F2-8F22-B7B9A95592FA}" type="datetime1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5BC6-93CB-4DE8-9404-6BF3438EB115}" type="datetime1">
              <a:rPr lang="en-US" smtClean="0"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8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F533-C29E-4DB6-ABA4-8127D973DB18}" type="datetime1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3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D62A-C605-44AC-8CAE-51C1234CE138}" type="datetime1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310C2-A6C1-4901-930B-6F359DCB5200}" type="datetime1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2014 Tennille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0B10B-908F-49D7-A9B2-1E3E142D7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1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7000" t="8000" r="21000" b="5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Intellectual Property for Engineers and Scientists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791200"/>
            <a:ext cx="6400800" cy="685800"/>
          </a:xfrm>
        </p:spPr>
        <p:txBody>
          <a:bodyPr>
            <a:normAutofit/>
          </a:bodyPr>
          <a:lstStyle/>
          <a:p>
            <a:endParaRPr lang="en-US" sz="1300" dirty="0" smtClean="0"/>
          </a:p>
          <a:p>
            <a:r>
              <a:rPr lang="en-US" sz="1300" dirty="0" smtClean="0"/>
              <a:t>© 2015 Tennille Christensen, all rights reserved.</a:t>
            </a: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4484914"/>
            <a:ext cx="495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(Stuff I wish my clients knew before they called)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52578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October 12, 2015 University of Alaska, Fairbanks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239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US and under most countries’ laws, copyright vests in the creator of a work of original authorship </a:t>
            </a:r>
            <a:r>
              <a:rPr lang="en-US" u="sng" dirty="0" smtClean="0"/>
              <a:t>immediately upon creation of the work.</a:t>
            </a:r>
          </a:p>
          <a:p>
            <a:r>
              <a:rPr lang="en-US" dirty="0" smtClean="0"/>
              <a:t>Under the </a:t>
            </a:r>
            <a:r>
              <a:rPr lang="en-US" u="sng" dirty="0" smtClean="0"/>
              <a:t>work-for-hire</a:t>
            </a:r>
            <a:r>
              <a:rPr lang="en-US" dirty="0" smtClean="0"/>
              <a:t> doctrine, copyrighted works created by employees doing paid work immediately vest copyright in the employer.</a:t>
            </a:r>
          </a:p>
          <a:p>
            <a:r>
              <a:rPr lang="en-US" dirty="0" smtClean="0"/>
              <a:t>Copyright does not protect *Ideas*</a:t>
            </a:r>
          </a:p>
          <a:p>
            <a:r>
              <a:rPr lang="en-US" dirty="0" smtClean="0"/>
              <a:t>Copyright protects specific </a:t>
            </a:r>
            <a:r>
              <a:rPr lang="en-US" u="sng" dirty="0" smtClean="0"/>
              <a:t>expressions</a:t>
            </a:r>
            <a:r>
              <a:rPr lang="en-US" dirty="0" smtClean="0"/>
              <a:t> of ideas</a:t>
            </a:r>
          </a:p>
          <a:p>
            <a:r>
              <a:rPr lang="en-US" dirty="0" smtClean="0"/>
              <a:t>An Example: </a:t>
            </a:r>
            <a:r>
              <a:rPr lang="en-US" u="sng" dirty="0" smtClean="0"/>
              <a:t>A poem</a:t>
            </a:r>
            <a:r>
              <a:rPr lang="en-US" dirty="0" smtClean="0"/>
              <a:t> about a particular topic (e.g. Dickinson, Shelly, Neruda, Bronte, etc. on Death)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2015 </a:t>
            </a:r>
            <a:r>
              <a:rPr lang="en-US" dirty="0" smtClean="0"/>
              <a:t>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6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Practically Everything Ever Written (or produced) By Anyone is Copyrighted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No application or governmental registration required – automatic protection</a:t>
            </a:r>
          </a:p>
          <a:p>
            <a:pPr marL="0" indent="0" algn="ctr">
              <a:buNone/>
            </a:pPr>
            <a:r>
              <a:rPr lang="en-US" u="sng" dirty="0" smtClean="0"/>
              <a:t>Blog posts</a:t>
            </a:r>
          </a:p>
          <a:p>
            <a:pPr marL="0" indent="0" algn="ctr">
              <a:buNone/>
            </a:pPr>
            <a:r>
              <a:rPr lang="en-US" u="sng" dirty="0" smtClean="0"/>
              <a:t>Emails</a:t>
            </a:r>
          </a:p>
          <a:p>
            <a:pPr marL="0" indent="0" algn="ctr">
              <a:buNone/>
            </a:pPr>
            <a:r>
              <a:rPr lang="en-US" u="sng" dirty="0" smtClean="0"/>
              <a:t>User Manuals</a:t>
            </a:r>
          </a:p>
          <a:p>
            <a:pPr marL="0" indent="0" algn="ctr">
              <a:buNone/>
            </a:pPr>
            <a:r>
              <a:rPr lang="en-US" u="sng" dirty="0" smtClean="0"/>
              <a:t>Videos/Films</a:t>
            </a:r>
          </a:p>
          <a:p>
            <a:pPr marL="0" indent="0" algn="ctr">
              <a:buNone/>
            </a:pPr>
            <a:r>
              <a:rPr lang="en-US" u="sng" dirty="0" smtClean="0"/>
              <a:t>Music</a:t>
            </a:r>
          </a:p>
          <a:p>
            <a:pPr marL="0" indent="0" algn="ctr">
              <a:buNone/>
            </a:pPr>
            <a:r>
              <a:rPr lang="en-US" u="sng" dirty="0" smtClean="0"/>
              <a:t>Software (Video games)</a:t>
            </a:r>
          </a:p>
          <a:p>
            <a:pPr marL="0" indent="0" algn="ctr">
              <a:buNone/>
            </a:pPr>
            <a:r>
              <a:rPr lang="en-US" u="sng" dirty="0" smtClean="0"/>
              <a:t>Sculptures/Photographs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TAKE HOME: Don’t use stuff written or produced by others without their written permission (permission = email, FOSS/commercial license)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2015 </a:t>
            </a:r>
            <a:r>
              <a:rPr lang="en-US" dirty="0" smtClean="0"/>
              <a:t>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36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Exclusive Copyright Rights</a:t>
            </a:r>
            <a:br>
              <a:rPr lang="en-US" dirty="0" smtClean="0"/>
            </a:br>
            <a:r>
              <a:rPr lang="en-US" sz="3100" dirty="0" smtClean="0"/>
              <a:t>17 USC § 106 (similar in all 168 Berne countries)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(1) to </a:t>
            </a:r>
            <a:r>
              <a:rPr lang="en-US" u="sng" dirty="0" smtClean="0"/>
              <a:t>reproduce</a:t>
            </a:r>
            <a:r>
              <a:rPr lang="en-US" dirty="0" smtClean="0"/>
              <a:t> the copyrighted work in copies or </a:t>
            </a:r>
            <a:r>
              <a:rPr lang="en-US" dirty="0" err="1" smtClean="0"/>
              <a:t>phonorecords</a:t>
            </a:r>
            <a:r>
              <a:rPr lang="en-US" dirty="0" smtClean="0"/>
              <a:t>; </a:t>
            </a:r>
          </a:p>
          <a:p>
            <a:r>
              <a:rPr lang="en-US" dirty="0" smtClean="0"/>
              <a:t>(2) to </a:t>
            </a:r>
            <a:r>
              <a:rPr lang="en-US" u="sng" dirty="0" smtClean="0"/>
              <a:t>prepare derivative works </a:t>
            </a:r>
            <a:r>
              <a:rPr lang="en-US" dirty="0" smtClean="0"/>
              <a:t>based upon the copyrighted work; </a:t>
            </a:r>
          </a:p>
          <a:p>
            <a:r>
              <a:rPr lang="en-US" dirty="0" smtClean="0"/>
              <a:t>(3) to </a:t>
            </a:r>
            <a:r>
              <a:rPr lang="en-US" u="sng" dirty="0" smtClean="0"/>
              <a:t>distribute copies</a:t>
            </a:r>
            <a:r>
              <a:rPr lang="en-US" dirty="0" smtClean="0"/>
              <a:t> or </a:t>
            </a:r>
            <a:r>
              <a:rPr lang="en-US" dirty="0" err="1" smtClean="0"/>
              <a:t>phonorecords</a:t>
            </a:r>
            <a:r>
              <a:rPr lang="en-US" dirty="0" smtClean="0"/>
              <a:t> of the copyrighted work to the public by sale or other transfer of ownership, or by rental, lease, or lending; </a:t>
            </a:r>
          </a:p>
          <a:p>
            <a:r>
              <a:rPr lang="en-US" dirty="0" smtClean="0"/>
              <a:t>(4) in the case of literary, musical, dramatic, and choreographic works, pantomimes, and motion pictures and other audiovisual works, to </a:t>
            </a:r>
            <a:r>
              <a:rPr lang="en-US" u="sng" dirty="0" smtClean="0"/>
              <a:t>perform the copyrighted work publicly</a:t>
            </a:r>
            <a:r>
              <a:rPr lang="en-US" dirty="0" smtClean="0"/>
              <a:t>; </a:t>
            </a:r>
          </a:p>
          <a:p>
            <a:r>
              <a:rPr lang="en-US" dirty="0" smtClean="0"/>
              <a:t>(5) in the case of literary, musical, dramatic, and choreographic works, pantomimes, and pictorial, graphic, or sculptural works, including the individual images of a motion picture or other audiovisual work, </a:t>
            </a:r>
            <a:r>
              <a:rPr lang="en-US" u="sng" dirty="0" smtClean="0"/>
              <a:t>to display the copyrighted work publicly</a:t>
            </a:r>
            <a:r>
              <a:rPr lang="en-US" dirty="0" smtClean="0"/>
              <a:t>; and </a:t>
            </a:r>
          </a:p>
          <a:p>
            <a:r>
              <a:rPr lang="en-US" dirty="0" smtClean="0"/>
              <a:t>(6) in the case of sound recordings, to </a:t>
            </a:r>
            <a:r>
              <a:rPr lang="en-US" u="sng" dirty="0" smtClean="0"/>
              <a:t>perform the copyrighted work publicly</a:t>
            </a:r>
            <a:r>
              <a:rPr lang="en-US" dirty="0" smtClean="0"/>
              <a:t> by means of a digital audio transmission.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2015 </a:t>
            </a:r>
            <a:r>
              <a:rPr lang="en-US" dirty="0" smtClean="0"/>
              <a:t>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9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Based </a:t>
            </a:r>
            <a:r>
              <a:rPr lang="en-US" dirty="0"/>
              <a:t>on the First Amendment.  </a:t>
            </a:r>
            <a:endParaRPr lang="en-US" dirty="0" smtClean="0"/>
          </a:p>
          <a:p>
            <a:r>
              <a:rPr lang="en-US" dirty="0" smtClean="0"/>
              <a:t>It’s </a:t>
            </a:r>
            <a:r>
              <a:rPr lang="en-US" dirty="0"/>
              <a:t>an area of much litigation right now.  It’s a defense, which means it’s a fight, it’s not automatic or easy to rely upon.</a:t>
            </a:r>
          </a:p>
          <a:p>
            <a:r>
              <a:rPr lang="en-US" dirty="0"/>
              <a:t>the purpose and character of your </a:t>
            </a:r>
            <a:r>
              <a:rPr lang="en-US" dirty="0" smtClean="0"/>
              <a:t>use (education, political commentary, news = likely; commercial use = less likely)</a:t>
            </a:r>
            <a:endParaRPr lang="en-US" dirty="0"/>
          </a:p>
          <a:p>
            <a:r>
              <a:rPr lang="en-US" dirty="0"/>
              <a:t>the nature of the copyrighted work.</a:t>
            </a:r>
          </a:p>
          <a:p>
            <a:r>
              <a:rPr lang="en-US" dirty="0"/>
              <a:t>the amount and substantiality of the portion taken, and.</a:t>
            </a:r>
          </a:p>
          <a:p>
            <a:r>
              <a:rPr lang="en-US" dirty="0"/>
              <a:t>the effect of the use upon the potential market.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2015 </a:t>
            </a:r>
            <a:r>
              <a:rPr lang="en-US" dirty="0" smtClean="0"/>
              <a:t>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571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altLang="en-US" dirty="0" err="1">
                <a:solidFill>
                  <a:srgbClr val="000000"/>
                </a:solidFill>
              </a:rPr>
              <a:t>What</a:t>
            </a:r>
            <a:r>
              <a:rPr lang="fr-CA" altLang="en-US" dirty="0">
                <a:solidFill>
                  <a:srgbClr val="000000"/>
                </a:solidFill>
              </a:rPr>
              <a:t> </a:t>
            </a:r>
            <a:r>
              <a:rPr lang="fr-CA" altLang="en-US" dirty="0" err="1">
                <a:solidFill>
                  <a:srgbClr val="000000"/>
                </a:solidFill>
              </a:rPr>
              <a:t>is</a:t>
            </a:r>
            <a:r>
              <a:rPr lang="fr-CA" altLang="en-US" dirty="0">
                <a:solidFill>
                  <a:srgbClr val="000000"/>
                </a:solidFill>
              </a:rPr>
              <a:t> a </a:t>
            </a:r>
            <a:r>
              <a:rPr lang="fr-CA" altLang="en-US" dirty="0" err="1">
                <a:solidFill>
                  <a:srgbClr val="000000"/>
                </a:solidFill>
              </a:rPr>
              <a:t>Trademark</a:t>
            </a:r>
            <a:r>
              <a:rPr lang="fr-CA" altLang="en-US" dirty="0">
                <a:solidFill>
                  <a:srgbClr val="000000"/>
                </a:solidFill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dirty="0" smtClean="0"/>
              <a:t>An </a:t>
            </a:r>
            <a:r>
              <a:rPr lang="en-US" altLang="en-US" dirty="0"/>
              <a:t>intellectual property right used to protect </a:t>
            </a:r>
            <a:r>
              <a:rPr lang="en-US" altLang="en-US" dirty="0" smtClean="0"/>
              <a:t>words</a:t>
            </a:r>
          </a:p>
          <a:p>
            <a:r>
              <a:rPr lang="en-US" altLang="en-US" dirty="0" smtClean="0"/>
              <a:t>Names (slogans)</a:t>
            </a:r>
          </a:p>
          <a:p>
            <a:r>
              <a:rPr lang="en-US" altLang="en-US" dirty="0" smtClean="0"/>
              <a:t>Symbols (logos)</a:t>
            </a:r>
          </a:p>
          <a:p>
            <a:r>
              <a:rPr lang="en-US" altLang="en-US" dirty="0" smtClean="0"/>
              <a:t>Sounds</a:t>
            </a:r>
          </a:p>
          <a:p>
            <a:r>
              <a:rPr lang="en-US" altLang="en-US" dirty="0" smtClean="0"/>
              <a:t>Colors </a:t>
            </a:r>
          </a:p>
          <a:p>
            <a:pPr marL="0" indent="0">
              <a:buNone/>
            </a:pPr>
            <a:r>
              <a:rPr lang="en-US" altLang="en-US" dirty="0" smtClean="0"/>
              <a:t>that </a:t>
            </a:r>
            <a:r>
              <a:rPr lang="en-US" altLang="en-US" dirty="0"/>
              <a:t>distinguish goods (and/or services) from those manufactured or sold by others and to indicate the source of the goods (or services</a:t>
            </a:r>
            <a:r>
              <a:rPr lang="en-US" altLang="en-US" dirty="0" smtClean="0"/>
              <a:t>).</a:t>
            </a:r>
          </a:p>
          <a:p>
            <a:r>
              <a:rPr lang="en-US" altLang="en-US" dirty="0" smtClean="0"/>
              <a:t>Common Law rights ™  or Registered rights ® 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2015 </a:t>
            </a:r>
            <a:r>
              <a:rPr lang="en-US" dirty="0" smtClean="0"/>
              <a:t>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13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Keep doing what you already do – honest, hard, independent 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Respect Non-Disclosure Agreements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Read your contracts and understand what work you can own, can use, etc. (Note: the default with most employers is nothing.)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Unless you get explicit permission from your employer (or client):</a:t>
            </a:r>
          </a:p>
          <a:p>
            <a:r>
              <a:rPr lang="en-US" dirty="0" smtClean="0"/>
              <a:t>Don’t take work you do from one employer/client to another one (or use it to start your own business) </a:t>
            </a:r>
          </a:p>
          <a:p>
            <a:r>
              <a:rPr lang="en-US" dirty="0" smtClean="0"/>
              <a:t>Don’t plagiarize anything</a:t>
            </a:r>
          </a:p>
          <a:p>
            <a:r>
              <a:rPr lang="en-US" dirty="0" smtClean="0"/>
              <a:t>Don’t independently search and read third party patents in the course of developing technology (willful infringement vs. unknowing infringement)</a:t>
            </a:r>
          </a:p>
          <a:p>
            <a:r>
              <a:rPr lang="en-US" dirty="0" smtClean="0"/>
              <a:t>Don’t email theories about third party intellectual property.  (A note about litigation and discovery – every work email you write may be read by lawyers some day.)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2015 </a:t>
            </a:r>
            <a:r>
              <a:rPr lang="en-US" dirty="0" smtClean="0"/>
              <a:t>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2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7000" t="6000" r="21000" b="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Please feel free to reach out to me directly at </a:t>
            </a:r>
            <a:r>
              <a:rPr lang="en-US" dirty="0" err="1" smtClean="0"/>
              <a:t>tennille</a:t>
            </a:r>
            <a:r>
              <a:rPr lang="en-US" dirty="0" smtClean="0"/>
              <a:t>[AT]techlawgarden.com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Tennille Christensen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9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Tennille Christensen, Esq. -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Analyst and engineer for a few years at several start-ups</a:t>
            </a:r>
          </a:p>
          <a:p>
            <a:r>
              <a:rPr lang="en-US" dirty="0"/>
              <a:t>Became a US patent agent (Note for engineers and scientists) </a:t>
            </a:r>
          </a:p>
          <a:p>
            <a:r>
              <a:rPr lang="en-US" dirty="0"/>
              <a:t>Became too nerdy about open source software, and eventually went to law school, focused on IP law and FOSS</a:t>
            </a:r>
          </a:p>
          <a:p>
            <a:r>
              <a:rPr lang="en-US" dirty="0"/>
              <a:t>Large law firms </a:t>
            </a:r>
            <a:r>
              <a:rPr lang="en-US" dirty="0" smtClean="0"/>
              <a:t>2003-2010</a:t>
            </a:r>
            <a:r>
              <a:rPr lang="en-US" dirty="0"/>
              <a:t>, </a:t>
            </a:r>
            <a:r>
              <a:rPr lang="en-US" dirty="0" smtClean="0"/>
              <a:t>my </a:t>
            </a:r>
            <a:r>
              <a:rPr lang="en-US" dirty="0"/>
              <a:t>own law firm </a:t>
            </a:r>
            <a:r>
              <a:rPr lang="en-US" dirty="0" smtClean="0"/>
              <a:t>since </a:t>
            </a:r>
            <a:r>
              <a:rPr lang="en-US" dirty="0"/>
              <a:t>2010</a:t>
            </a:r>
          </a:p>
          <a:p>
            <a:r>
              <a:rPr lang="en-US" dirty="0"/>
              <a:t>Work </a:t>
            </a:r>
            <a:r>
              <a:rPr lang="en-US" dirty="0" smtClean="0"/>
              <a:t>w/independent </a:t>
            </a:r>
            <a:r>
              <a:rPr lang="en-US" dirty="0"/>
              <a:t>inventors, creators, and </a:t>
            </a:r>
            <a:r>
              <a:rPr lang="en-US" dirty="0" smtClean="0"/>
              <a:t>start-ups </a:t>
            </a:r>
          </a:p>
          <a:p>
            <a:r>
              <a:rPr lang="en-US" dirty="0"/>
              <a:t>T</a:t>
            </a:r>
            <a:r>
              <a:rPr lang="en-US" dirty="0" smtClean="0"/>
              <a:t>ypical </a:t>
            </a:r>
            <a:r>
              <a:rPr lang="en-US" dirty="0"/>
              <a:t>client is post seed/incubator/venture capital investment, between 1 – 200 </a:t>
            </a:r>
            <a:r>
              <a:rPr lang="en-US" dirty="0" smtClean="0"/>
              <a:t>employees</a:t>
            </a:r>
          </a:p>
          <a:p>
            <a:r>
              <a:rPr lang="en-US" dirty="0" smtClean="0"/>
              <a:t>Advice, counseling, negotiation, contract drafting</a:t>
            </a:r>
          </a:p>
          <a:p>
            <a:r>
              <a:rPr lang="en-US" dirty="0" smtClean="0"/>
              <a:t>I don’t litigate or go to court – My job is to minimize the chance that my clients will get sued.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00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Intellectual Property Law Is Based on REAL Property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r>
              <a:rPr lang="en-US" dirty="0" smtClean="0"/>
              <a:t>Property rights allow you to </a:t>
            </a:r>
            <a:r>
              <a:rPr lang="en-US" u="sng" dirty="0" smtClean="0"/>
              <a:t>exclude</a:t>
            </a:r>
            <a:r>
              <a:rPr lang="en-US" dirty="0" smtClean="0"/>
              <a:t> people from accessing your property.</a:t>
            </a:r>
          </a:p>
          <a:p>
            <a:r>
              <a:rPr lang="en-US" dirty="0" smtClean="0"/>
              <a:t>Property rights allow you to </a:t>
            </a:r>
            <a:r>
              <a:rPr lang="en-US" u="sng" dirty="0" smtClean="0"/>
              <a:t>condition</a:t>
            </a:r>
            <a:r>
              <a:rPr lang="en-US" dirty="0" smtClean="0"/>
              <a:t> access to your property (No shirt, No shoes, No service; Paying Customers Only)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Tennille Christensen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5" y="12192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58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Main Types of Intellectual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Patents</a:t>
            </a:r>
            <a:r>
              <a:rPr lang="en-US" dirty="0" smtClean="0"/>
              <a:t> – inventions you disclose to the public in exchange for a limited term monopoly.</a:t>
            </a:r>
          </a:p>
          <a:p>
            <a:r>
              <a:rPr lang="en-US" u="sng" dirty="0" smtClean="0"/>
              <a:t>Trade Secrets</a:t>
            </a:r>
            <a:r>
              <a:rPr lang="en-US" dirty="0" smtClean="0"/>
              <a:t> – commercially valuable information you keep secret.</a:t>
            </a:r>
          </a:p>
          <a:p>
            <a:r>
              <a:rPr lang="en-US" u="sng" dirty="0" smtClean="0"/>
              <a:t>Copyrights</a:t>
            </a:r>
            <a:r>
              <a:rPr lang="en-US" dirty="0" smtClean="0"/>
              <a:t> – *expressions* of ideas fixed in a form that can be reproduced.</a:t>
            </a:r>
          </a:p>
          <a:p>
            <a:r>
              <a:rPr lang="en-US" u="sng" dirty="0" smtClean="0"/>
              <a:t>Trademarks</a:t>
            </a:r>
            <a:r>
              <a:rPr lang="en-US" dirty="0" smtClean="0"/>
              <a:t> – words or logos designating the origin or maker of goods/services. </a:t>
            </a: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0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Patents – A Property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Patents are based in property law.</a:t>
            </a:r>
          </a:p>
          <a:p>
            <a:r>
              <a:rPr lang="en-US" dirty="0" smtClean="0"/>
              <a:t>Just like owning property allows you to put up a fence and prohibit others from accessing your property, </a:t>
            </a:r>
            <a:r>
              <a:rPr lang="en-US" u="sng" dirty="0" smtClean="0"/>
              <a:t>a patent allows the patent holder to prohibit *anyone* from practicing the patent claims.</a:t>
            </a:r>
          </a:p>
          <a:p>
            <a:r>
              <a:rPr lang="en-US" dirty="0" smtClean="0"/>
              <a:t>Patents are granted by countries, application contains description of the invention, drawings, and claims.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2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35 USC §271</a:t>
            </a:r>
            <a:br>
              <a:rPr lang="en-US" dirty="0" smtClean="0"/>
            </a:br>
            <a:r>
              <a:rPr lang="en-US" dirty="0" smtClean="0"/>
              <a:t>Patent Infringement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Except </a:t>
            </a:r>
            <a:r>
              <a:rPr lang="en-US" dirty="0"/>
              <a:t>as otherwise provided in this title, whoever without authority </a:t>
            </a:r>
            <a:r>
              <a:rPr lang="en-US" u="sng" dirty="0"/>
              <a:t>makes, uses, offers to sell, or sells any patented invention</a:t>
            </a:r>
            <a:r>
              <a:rPr lang="en-US" dirty="0"/>
              <a:t>, within the United States or </a:t>
            </a:r>
            <a:r>
              <a:rPr lang="en-US" u="sng" dirty="0"/>
              <a:t>imports</a:t>
            </a:r>
            <a:r>
              <a:rPr lang="en-US" dirty="0"/>
              <a:t> into the United States any patented invention during the term of </a:t>
            </a:r>
            <a:r>
              <a:rPr lang="en-US" dirty="0" smtClean="0"/>
              <a:t>the patent </a:t>
            </a:r>
            <a:r>
              <a:rPr lang="en-US" dirty="0"/>
              <a:t>therefor, infringes the patent.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the case of software, a license, offer to license, or distribution of software that infringes a patent while it is running is held to be an “offer to sell”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2015 </a:t>
            </a:r>
            <a:r>
              <a:rPr lang="en-US" dirty="0" smtClean="0"/>
              <a:t>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4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Holds the Patent Rights?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is common to hear named inventors listed on patents say things like, “I have 10 patents” or “I have a patent on that”.</a:t>
            </a:r>
            <a:endParaRPr lang="en-US" dirty="0"/>
          </a:p>
          <a:p>
            <a:r>
              <a:rPr lang="en-US" dirty="0" smtClean="0"/>
              <a:t>The patent holder is *ONLY* the inventor if there was not a patent assignment.</a:t>
            </a:r>
          </a:p>
          <a:p>
            <a:r>
              <a:rPr lang="en-US" dirty="0" smtClean="0"/>
              <a:t>In technology companies and at Universities, it is usually a condition of employment that inventors *MUST* assign their patents to their employers if the patent is related to the business of the employer.</a:t>
            </a:r>
          </a:p>
          <a:p>
            <a:r>
              <a:rPr lang="en-US" dirty="0" smtClean="0"/>
              <a:t>So, even if you are a </a:t>
            </a:r>
            <a:r>
              <a:rPr lang="en-US" u="sng" dirty="0" smtClean="0"/>
              <a:t>named inventor</a:t>
            </a:r>
            <a:r>
              <a:rPr lang="en-US" dirty="0"/>
              <a:t> </a:t>
            </a:r>
            <a:r>
              <a:rPr lang="en-US" dirty="0" smtClean="0"/>
              <a:t>on a patent, </a:t>
            </a:r>
            <a:r>
              <a:rPr lang="en-US" u="sng" dirty="0" smtClean="0"/>
              <a:t>the patent holder is most likely your employer at the time you created the invention</a:t>
            </a:r>
            <a:r>
              <a:rPr lang="en-US" dirty="0" smtClean="0"/>
              <a:t>, not you.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6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Patent Infringement is Strict 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-Intent does not matter (criminal examples: statutory rape, possession crimes, failure to pay taxes)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/>
              <a:t>Patent infringement is </a:t>
            </a:r>
            <a:r>
              <a:rPr lang="en-US" dirty="0" smtClean="0"/>
              <a:t>a </a:t>
            </a:r>
            <a:r>
              <a:rPr lang="en-US" dirty="0"/>
              <a:t>strict-liability offense because the </a:t>
            </a:r>
            <a:r>
              <a:rPr lang="en-US" u="sng" dirty="0"/>
              <a:t>defendant's state of mind is irrelevant to the analysis</a:t>
            </a:r>
            <a:r>
              <a:rPr lang="en-US" dirty="0"/>
              <a:t>, which involves only comparing the claims and the accused </a:t>
            </a:r>
            <a:r>
              <a:rPr lang="en-US" dirty="0" smtClean="0"/>
              <a:t>product. </a:t>
            </a:r>
          </a:p>
          <a:p>
            <a:pPr marL="0" indent="0">
              <a:buNone/>
            </a:pPr>
            <a:r>
              <a:rPr lang="en-US" dirty="0" smtClean="0"/>
              <a:t>-An </a:t>
            </a:r>
            <a:r>
              <a:rPr lang="en-US" dirty="0"/>
              <a:t>infringer's state of mind </a:t>
            </a:r>
            <a:r>
              <a:rPr lang="en-US" dirty="0" smtClean="0"/>
              <a:t>is only used when </a:t>
            </a:r>
            <a:r>
              <a:rPr lang="en-US" dirty="0"/>
              <a:t>determining the </a:t>
            </a:r>
            <a:r>
              <a:rPr lang="en-US" dirty="0" smtClean="0"/>
              <a:t>remedies.</a:t>
            </a:r>
            <a:endParaRPr lang="en-US" baseline="30000" dirty="0"/>
          </a:p>
          <a:p>
            <a:pPr marL="0" indent="0">
              <a:buNone/>
            </a:pPr>
            <a:r>
              <a:rPr lang="en-US" dirty="0" smtClean="0"/>
              <a:t>-Independent development is not a defense </a:t>
            </a:r>
          </a:p>
          <a:p>
            <a:pPr marL="0" indent="0">
              <a:buNone/>
            </a:pPr>
            <a:r>
              <a:rPr lang="en-US" dirty="0" smtClean="0"/>
              <a:t>-Not knowing of the existence of the infringed patent is not a defense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2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Trade Secrets – Protection by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Classic examples – coca cola formula; discounts and pricing given to key customers; unpatented inventions kept secret.</a:t>
            </a:r>
          </a:p>
          <a:p>
            <a:r>
              <a:rPr lang="en-US" dirty="0" smtClean="0"/>
              <a:t>Must have value that allows you to have some sort of commercial advantage.</a:t>
            </a:r>
          </a:p>
          <a:p>
            <a:r>
              <a:rPr lang="en-US" dirty="0" smtClean="0"/>
              <a:t>Non-disclosure Agreements (NDA, CDA, etc.) required if you disclose to third parties and still want to keep it a secret.</a:t>
            </a:r>
          </a:p>
          <a:p>
            <a:r>
              <a:rPr lang="en-US" dirty="0" smtClean="0"/>
              <a:t>Misappropriation of Trade Secrets is the legal cause of action.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Tennille Christensen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14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4514</TotalTime>
  <Words>1353</Words>
  <Application>Microsoft Office PowerPoint</Application>
  <PresentationFormat>On-screen Show (4:3)</PresentationFormat>
  <Paragraphs>119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Intellectual Property for Engineers and Scientists</vt:lpstr>
      <vt:lpstr>Tennille Christensen, Esq. - History</vt:lpstr>
      <vt:lpstr>Intellectual Property Law Is Based on REAL Property Law</vt:lpstr>
      <vt:lpstr>4 Main Types of Intellectual Property</vt:lpstr>
      <vt:lpstr>Patents – A Property Right</vt:lpstr>
      <vt:lpstr>35 USC §271 Patent Infringement</vt:lpstr>
      <vt:lpstr>Who Holds the Patent Rights?</vt:lpstr>
      <vt:lpstr>Patent Infringement is Strict Liability</vt:lpstr>
      <vt:lpstr>Trade Secrets – Protection by Secrecy</vt:lpstr>
      <vt:lpstr>Copyright</vt:lpstr>
      <vt:lpstr>Practically Everything Ever Written (or produced) By Anyone is Copyrighted</vt:lpstr>
      <vt:lpstr>Exclusive Copyright Rights 17 USC § 106 (similar in all 168 Berne countries) </vt:lpstr>
      <vt:lpstr>FAIR USE</vt:lpstr>
      <vt:lpstr>What is a Trademark?</vt:lpstr>
      <vt:lpstr>Best Practices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and Open Source Software</dc:title>
  <dc:creator>10niel</dc:creator>
  <cp:lastModifiedBy>10niel</cp:lastModifiedBy>
  <cp:revision>49</cp:revision>
  <dcterms:created xsi:type="dcterms:W3CDTF">2014-03-01T18:01:20Z</dcterms:created>
  <dcterms:modified xsi:type="dcterms:W3CDTF">2015-10-13T05:28:48Z</dcterms:modified>
</cp:coreProperties>
</file>